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303" r:id="rId2"/>
    <p:sldId id="304" r:id="rId3"/>
    <p:sldId id="262" r:id="rId4"/>
    <p:sldId id="257" r:id="rId5"/>
    <p:sldId id="309" r:id="rId6"/>
    <p:sldId id="310" r:id="rId7"/>
    <p:sldId id="265" r:id="rId8"/>
    <p:sldId id="268" r:id="rId9"/>
    <p:sldId id="271" r:id="rId10"/>
    <p:sldId id="273" r:id="rId11"/>
    <p:sldId id="315" r:id="rId12"/>
    <p:sldId id="311" r:id="rId13"/>
    <p:sldId id="313" r:id="rId14"/>
    <p:sldId id="316" r:id="rId15"/>
    <p:sldId id="317" r:id="rId16"/>
    <p:sldId id="318" r:id="rId17"/>
    <p:sldId id="306" r:id="rId18"/>
  </p:sldIdLst>
  <p:sldSz cx="9144000" cy="5143500" type="screen16x9"/>
  <p:notesSz cx="6858000" cy="9144000"/>
  <p:embeddedFontLst>
    <p:embeddedFont>
      <p:font typeface="Bebas Neue" panose="020B0600000101010101" charset="0"/>
      <p:regular r:id="rId20"/>
    </p:embeddedFont>
    <p:embeddedFont>
      <p:font typeface="Fira Code" panose="020B0600000101010101" charset="0"/>
      <p:regular r:id="rId21"/>
      <p:bold r:id="rId22"/>
    </p:embeddedFont>
    <p:embeddedFont>
      <p:font typeface="Fira Code Light" panose="020B0600000101010101" charset="0"/>
      <p:regular r:id="rId23"/>
      <p:bold r:id="rId24"/>
    </p:embeddedFont>
    <p:embeddedFont>
      <p:font typeface="Oswald" panose="020B0600000101010101" charset="0"/>
      <p:regular r:id="rId25"/>
      <p:bold r:id="rId26"/>
    </p:embeddedFont>
    <p:embeddedFont>
      <p:font typeface="Source Sans Pro Black" panose="020B0803030403020204" pitchFamily="34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A22127-6E9D-4068-994F-F340B188C2B1}">
  <a:tblStyle styleId="{9BA22127-6E9D-4068-994F-F340B188C2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878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156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9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12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802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693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04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72155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3" r:id="rId5"/>
    <p:sldLayoutId id="2147483666" r:id="rId6"/>
    <p:sldLayoutId id="2147483671" r:id="rId7"/>
    <p:sldLayoutId id="2147483672" r:id="rId8"/>
    <p:sldLayoutId id="2147483673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8.mkv"/><Relationship Id="rId7" Type="http://schemas.openxmlformats.org/officeDocument/2006/relationships/image" Target="../media/image10.png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8.mk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slide" Target="slide4.xml"/><Relationship Id="rId5" Type="http://schemas.openxmlformats.org/officeDocument/2006/relationships/slide" Target="slide1.xml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slide" Target="slide4.xml"/><Relationship Id="rId5" Type="http://schemas.openxmlformats.org/officeDocument/2006/relationships/slide" Target="slide1.xml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4.xml"/><Relationship Id="rId5" Type="http://schemas.openxmlformats.org/officeDocument/2006/relationships/slide" Target="slide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3.mkv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6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video" Target="../media/media4.mkv"/><Relationship Id="rId11" Type="http://schemas.openxmlformats.org/officeDocument/2006/relationships/image" Target="../media/image5.png"/><Relationship Id="rId5" Type="http://schemas.microsoft.com/office/2007/relationships/media" Target="../media/media4.mkv"/><Relationship Id="rId10" Type="http://schemas.openxmlformats.org/officeDocument/2006/relationships/image" Target="../media/image4.png"/><Relationship Id="rId4" Type="http://schemas.openxmlformats.org/officeDocument/2006/relationships/video" Target="../media/media3.mkv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26425" y="3330633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SUIT ExtraBold" pitchFamily="50" charset="-127"/>
                <a:ea typeface="SUIT ExtraBold" pitchFamily="50" charset="-127"/>
              </a:rPr>
              <a:t>12</a:t>
            </a:r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주차 발표</a:t>
            </a:r>
            <a:endParaRPr lang="en-US" altLang="ko-KR" sz="1400" dirty="0">
              <a:latin typeface="SUIT ExtraBold" pitchFamily="50" charset="-127"/>
              <a:ea typeface="SUIT ExtraBold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SUIT ExtraBold" pitchFamily="50" charset="-127"/>
              <a:ea typeface="SUIT ExtraBold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SUIT ExtraBold" pitchFamily="50" charset="-127"/>
                <a:ea typeface="SUIT ExtraBold" pitchFamily="50" charset="-127"/>
              </a:rPr>
              <a:t>1</a:t>
            </a:r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조 문희찬 김정훈 최승주</a:t>
            </a:r>
            <a:endParaRPr sz="1400" dirty="0"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latin typeface="SUIT ExtraBold" pitchFamily="50" charset="-127"/>
                <a:ea typeface="SUIT ExtraBold" pitchFamily="50" charset="-127"/>
              </a:rPr>
              <a:t>GameCapstone</a:t>
            </a:r>
            <a:br>
              <a:rPr lang="en-US" sz="3600" dirty="0">
                <a:latin typeface="SUIT ExtraBold" pitchFamily="50" charset="-127"/>
                <a:ea typeface="SUIT ExtraBold" pitchFamily="50" charset="-127"/>
              </a:rPr>
            </a:br>
            <a:r>
              <a:rPr lang="en-US" sz="3600" dirty="0">
                <a:latin typeface="SUIT ExtraBold" pitchFamily="50" charset="-127"/>
                <a:ea typeface="SUIT ExtraBold" pitchFamily="50" charset="-127"/>
              </a:rPr>
              <a:t>Design	</a:t>
            </a:r>
            <a:endParaRPr sz="3600" dirty="0">
              <a:latin typeface="SUIT ExtraBold" pitchFamily="50" charset="-127"/>
              <a:ea typeface="SUIT ExtraBold" pitchFamily="50" charset="-127"/>
            </a:endParaRPr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UIT ExtraBold" pitchFamily="50" charset="-127"/>
                    <a:ea typeface="SUIT ExtraBold" pitchFamily="50" charset="-127"/>
                  </a:endParaRPr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UIT ExtraBold" pitchFamily="50" charset="-127"/>
                    <a:ea typeface="SUIT ExtraBold" pitchFamily="50" charset="-127"/>
                  </a:endParaRPr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SUIT ExtraBold" pitchFamily="50" charset="-127"/>
                    <a:ea typeface="SUIT ExtraBold" pitchFamily="50" charset="-127"/>
                  </a:endParaRPr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 ExtraBold" pitchFamily="50" charset="-127"/>
              <a:ea typeface="SUIT ExtraBold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87DE3A1-F944-ECB1-1E15-ECEEEB0D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ea typeface="SUIT ExtraBold" pitchFamily="50" charset="-127"/>
              </a:rPr>
              <a:t>기타 캐릭터 모션 </a:t>
            </a:r>
            <a:r>
              <a:rPr lang="en-US" altLang="ko-KR" dirty="0">
                <a:solidFill>
                  <a:schemeClr val="bg1"/>
                </a:solidFill>
                <a:ea typeface="SUIT ExtraBold" pitchFamily="50" charset="-127"/>
              </a:rPr>
              <a:t>– foot </a:t>
            </a:r>
            <a:r>
              <a:rPr lang="en-US" altLang="ko-KR" dirty="0" err="1">
                <a:solidFill>
                  <a:schemeClr val="bg1"/>
                </a:solidFill>
                <a:ea typeface="SUIT ExtraBold" pitchFamily="50" charset="-127"/>
              </a:rPr>
              <a:t>ik</a:t>
            </a:r>
            <a:r>
              <a:rPr lang="en-US" altLang="ko-KR" dirty="0">
                <a:solidFill>
                  <a:schemeClr val="bg1"/>
                </a:solidFill>
                <a:ea typeface="SUIT ExtraBold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SUIT ExtraBold" pitchFamily="50" charset="-127"/>
              </a:rPr>
              <a:t>적용</a:t>
            </a:r>
            <a:endParaRPr lang="ko-KR" altLang="en-US" dirty="0"/>
          </a:p>
        </p:txBody>
      </p:sp>
      <p:sp>
        <p:nvSpPr>
          <p:cNvPr id="7" name="Google Shape;1005;p42">
            <a:extLst>
              <a:ext uri="{FF2B5EF4-FFF2-40B4-BE49-F238E27FC236}">
                <a16:creationId xmlns:a16="http://schemas.microsoft.com/office/drawing/2014/main" id="{A5EE9C82-C6D3-E60F-E0E0-973077872EA4}"/>
              </a:ext>
            </a:extLst>
          </p:cNvPr>
          <p:cNvSpPr txBox="1">
            <a:spLocks/>
          </p:cNvSpPr>
          <p:nvPr/>
        </p:nvSpPr>
        <p:spPr>
          <a:xfrm>
            <a:off x="720000" y="1462131"/>
            <a:ext cx="2767478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ko-KR" altLang="en-US" sz="2000" dirty="0" err="1">
                <a:latin typeface="SUIT ExtraBold" pitchFamily="50" charset="-127"/>
                <a:ea typeface="SUIT ExtraBold" pitchFamily="50" charset="-127"/>
              </a:rPr>
              <a:t>파쿠르</a:t>
            </a:r>
            <a:endParaRPr lang="en-US" altLang="ko-KR" sz="2000" dirty="0">
              <a:latin typeface="SUIT ExtraBold" pitchFamily="50" charset="-127"/>
              <a:ea typeface="SUIT ExtraBold" pitchFamily="50" charset="-127"/>
            </a:endParaRPr>
          </a:p>
          <a:p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 </a:t>
            </a:r>
            <a:r>
              <a:rPr lang="en-US" altLang="ko-KR" sz="1400" dirty="0">
                <a:latin typeface="SUIT ExtraBold" pitchFamily="50" charset="-127"/>
                <a:ea typeface="SUIT ExtraBold" pitchFamily="50" charset="-127"/>
              </a:rPr>
              <a:t>- </a:t>
            </a:r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지형지물에 스페이스 바를 </a:t>
            </a:r>
            <a:endParaRPr lang="en-US" altLang="ko-KR" sz="1400" dirty="0">
              <a:latin typeface="SUIT ExtraBold" pitchFamily="50" charset="-127"/>
              <a:ea typeface="SUIT ExtraBold" pitchFamily="50" charset="-127"/>
            </a:endParaRPr>
          </a:p>
          <a:p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   꾹 누를 시 자동 입력</a:t>
            </a:r>
          </a:p>
        </p:txBody>
      </p:sp>
      <p:pic>
        <p:nvPicPr>
          <p:cNvPr id="8" name="파쿠르">
            <a:hlinkClick r:id="" action="ppaction://media"/>
            <a:extLst>
              <a:ext uri="{FF2B5EF4-FFF2-40B4-BE49-F238E27FC236}">
                <a16:creationId xmlns:a16="http://schemas.microsoft.com/office/drawing/2014/main" id="{9C069A30-FE53-6314-852B-C0D2858CC1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000" y="2111322"/>
            <a:ext cx="3755027" cy="2360095"/>
          </a:xfrm>
          <a:prstGeom prst="rect">
            <a:avLst/>
          </a:prstGeom>
        </p:spPr>
      </p:pic>
      <p:sp>
        <p:nvSpPr>
          <p:cNvPr id="10" name="Google Shape;1005;p42">
            <a:extLst>
              <a:ext uri="{FF2B5EF4-FFF2-40B4-BE49-F238E27FC236}">
                <a16:creationId xmlns:a16="http://schemas.microsoft.com/office/drawing/2014/main" id="{98469211-12D7-9125-1ACD-7C0BA23EE185}"/>
              </a:ext>
            </a:extLst>
          </p:cNvPr>
          <p:cNvSpPr txBox="1">
            <a:spLocks/>
          </p:cNvSpPr>
          <p:nvPr/>
        </p:nvSpPr>
        <p:spPr>
          <a:xfrm>
            <a:off x="4675473" y="1417011"/>
            <a:ext cx="2767478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산 오르내리기</a:t>
            </a:r>
            <a:endParaRPr lang="en-US" altLang="ko-KR" sz="2000" dirty="0">
              <a:latin typeface="SUIT ExtraBold" pitchFamily="50" charset="-127"/>
              <a:ea typeface="SUIT ExtraBold" pitchFamily="50" charset="-127"/>
            </a:endParaRPr>
          </a:p>
          <a:p>
            <a:r>
              <a:rPr lang="en-US" altLang="ko-KR" sz="2000" dirty="0">
                <a:latin typeface="SUIT ExtraBold" pitchFamily="50" charset="-127"/>
                <a:ea typeface="SUIT ExtraBold" pitchFamily="50" charset="-127"/>
              </a:rPr>
              <a:t> - </a:t>
            </a:r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부자연스럽게 오르내리는   현상 해결</a:t>
            </a:r>
            <a:endParaRPr lang="en-US" altLang="ko-KR" sz="1400" dirty="0">
              <a:latin typeface="SUIT ExtraBold" pitchFamily="50" charset="-127"/>
              <a:ea typeface="SUIT ExtraBold" pitchFamily="50" charset="-127"/>
            </a:endParaRPr>
          </a:p>
        </p:txBody>
      </p:sp>
      <p:pic>
        <p:nvPicPr>
          <p:cNvPr id="11" name="산">
            <a:hlinkClick r:id="" action="ppaction://media"/>
            <a:extLst>
              <a:ext uri="{FF2B5EF4-FFF2-40B4-BE49-F238E27FC236}">
                <a16:creationId xmlns:a16="http://schemas.microsoft.com/office/drawing/2014/main" id="{1A032125-D2E7-2E85-1175-38673AECE8E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2111322"/>
            <a:ext cx="3851999" cy="23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6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B233C9A-FCFC-0CC9-1546-51BC1F17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ea typeface="SUIT ExtraBold" pitchFamily="50" charset="-127"/>
              </a:rPr>
              <a:t>캐릭터 상태 변경 시 오류</a:t>
            </a:r>
            <a:endParaRPr lang="ko-KR" altLang="en-US" dirty="0"/>
          </a:p>
        </p:txBody>
      </p:sp>
      <p:sp>
        <p:nvSpPr>
          <p:cNvPr id="5" name="Google Shape;1005;p42">
            <a:extLst>
              <a:ext uri="{FF2B5EF4-FFF2-40B4-BE49-F238E27FC236}">
                <a16:creationId xmlns:a16="http://schemas.microsoft.com/office/drawing/2014/main" id="{8E0B519A-3F7E-1E88-764F-5A4AE628858E}"/>
              </a:ext>
            </a:extLst>
          </p:cNvPr>
          <p:cNvSpPr txBox="1">
            <a:spLocks/>
          </p:cNvSpPr>
          <p:nvPr/>
        </p:nvSpPr>
        <p:spPr>
          <a:xfrm>
            <a:off x="4805529" y="1742521"/>
            <a:ext cx="3846629" cy="7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캐릭터 </a:t>
            </a:r>
            <a:r>
              <a:rPr lang="en-US" altLang="ko-KR" sz="1400" dirty="0">
                <a:latin typeface="SUIT ExtraBold" pitchFamily="50" charset="-127"/>
                <a:ea typeface="SUIT ExtraBold" pitchFamily="50" charset="-127"/>
              </a:rPr>
              <a:t>default-&gt;</a:t>
            </a:r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무기 장착 상태 변경 후</a:t>
            </a:r>
            <a:endParaRPr lang="en-US" altLang="ko-KR" sz="1400" dirty="0">
              <a:latin typeface="SUIT ExtraBold" pitchFamily="50" charset="-127"/>
              <a:ea typeface="SUIT ExtraBold" pitchFamily="50" charset="-127"/>
            </a:endParaRPr>
          </a:p>
          <a:p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애니메이션 모션에서 문제 발생</a:t>
            </a:r>
          </a:p>
        </p:txBody>
      </p:sp>
      <p:sp>
        <p:nvSpPr>
          <p:cNvPr id="8" name="Google Shape;1005;p42">
            <a:extLst>
              <a:ext uri="{FF2B5EF4-FFF2-40B4-BE49-F238E27FC236}">
                <a16:creationId xmlns:a16="http://schemas.microsoft.com/office/drawing/2014/main" id="{63CA3D46-21B2-AFD7-2885-2AA04F8B38A0}"/>
              </a:ext>
            </a:extLst>
          </p:cNvPr>
          <p:cNvSpPr txBox="1">
            <a:spLocks/>
          </p:cNvSpPr>
          <p:nvPr/>
        </p:nvSpPr>
        <p:spPr>
          <a:xfrm>
            <a:off x="4805528" y="2945453"/>
            <a:ext cx="3846629" cy="7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기존의 애니메이션 </a:t>
            </a:r>
            <a:r>
              <a:rPr lang="en-US" altLang="ko-KR" sz="1400" dirty="0">
                <a:latin typeface="SUIT ExtraBold" pitchFamily="50" charset="-127"/>
                <a:ea typeface="SUIT ExtraBold" pitchFamily="50" charset="-127"/>
              </a:rPr>
              <a:t>BP</a:t>
            </a:r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와 검을 들고 있는 </a:t>
            </a:r>
            <a:r>
              <a:rPr lang="en-US" altLang="ko-KR" sz="1400" dirty="0">
                <a:latin typeface="SUIT ExtraBold" pitchFamily="50" charset="-127"/>
                <a:ea typeface="SUIT ExtraBold" pitchFamily="50" charset="-127"/>
              </a:rPr>
              <a:t>idle </a:t>
            </a:r>
            <a:r>
              <a:rPr lang="ko-KR" altLang="en-US" sz="1400" dirty="0">
                <a:latin typeface="SUIT ExtraBold" pitchFamily="50" charset="-127"/>
                <a:ea typeface="SUIT ExtraBold" pitchFamily="50" charset="-127"/>
              </a:rPr>
              <a:t>자세와 호환이 안되는 것으로 파악</a:t>
            </a:r>
          </a:p>
        </p:txBody>
      </p:sp>
      <p:sp>
        <p:nvSpPr>
          <p:cNvPr id="9" name="Google Shape;1005;p42">
            <a:extLst>
              <a:ext uri="{FF2B5EF4-FFF2-40B4-BE49-F238E27FC236}">
                <a16:creationId xmlns:a16="http://schemas.microsoft.com/office/drawing/2014/main" id="{4B88D05C-E3B0-D4FC-D699-6D365B5BC15C}"/>
              </a:ext>
            </a:extLst>
          </p:cNvPr>
          <p:cNvSpPr txBox="1">
            <a:spLocks/>
          </p:cNvSpPr>
          <p:nvPr/>
        </p:nvSpPr>
        <p:spPr>
          <a:xfrm>
            <a:off x="4805530" y="3324041"/>
            <a:ext cx="3846629" cy="7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lang="ko-KR" altLang="en-US" sz="1400" dirty="0">
              <a:latin typeface="SUIT ExtraBold" pitchFamily="50" charset="-127"/>
              <a:ea typeface="SUIT ExtraBold" pitchFamily="50" charset="-127"/>
            </a:endParaRPr>
          </a:p>
        </p:txBody>
      </p:sp>
      <p:pic>
        <p:nvPicPr>
          <p:cNvPr id="3" name="2022-05-24 04-51-00">
            <a:hlinkClick r:id="" action="ppaction://media"/>
            <a:extLst>
              <a:ext uri="{FF2B5EF4-FFF2-40B4-BE49-F238E27FC236}">
                <a16:creationId xmlns:a16="http://schemas.microsoft.com/office/drawing/2014/main" id="{E8594946-08B5-D62E-7461-7610ABA9D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841" y="1196212"/>
            <a:ext cx="4159715" cy="31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8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87DE3A1-F944-ECB1-1E15-ECEEEB0D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a typeface="SUIT ExtraBold" pitchFamily="50" charset="-127"/>
              </a:rPr>
              <a:t>Map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4050D8-0AB8-4DE9-85AD-3C299FBD5071}"/>
              </a:ext>
            </a:extLst>
          </p:cNvPr>
          <p:cNvGrpSpPr/>
          <p:nvPr/>
        </p:nvGrpSpPr>
        <p:grpSpPr>
          <a:xfrm>
            <a:off x="957620" y="1475054"/>
            <a:ext cx="3347401" cy="2823294"/>
            <a:chOff x="1024365" y="1448356"/>
            <a:chExt cx="2880394" cy="246287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F0AD691-B6B9-4180-A9E6-BBFD795E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365" y="1448356"/>
              <a:ext cx="1275338" cy="246287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1B8864-121A-4990-A28D-728ADF0C2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9703" y="1448356"/>
              <a:ext cx="1605056" cy="246287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7EDE128-96D8-49B1-9A3A-888A9C010D79}"/>
              </a:ext>
            </a:extLst>
          </p:cNvPr>
          <p:cNvSpPr txBox="1"/>
          <p:nvPr/>
        </p:nvSpPr>
        <p:spPr>
          <a:xfrm>
            <a:off x="4718838" y="1374937"/>
            <a:ext cx="3467542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pivot painter 2.0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플러그 </a:t>
            </a:r>
            <a:r>
              <a:rPr lang="ko-KR" altLang="en-US" dirty="0" err="1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인유니트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 자동으로 계층 </a:t>
            </a:r>
            <a:r>
              <a:rPr lang="ko-KR" altLang="en-US" dirty="0" err="1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구초를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 인식하여 물체에 대해 분석 작동</a:t>
            </a:r>
            <a:endParaRPr lang="en-US" altLang="ko-KR" dirty="0"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플레이어가 수풀을 스쳐지나 가거나 하면 자연스럽게 흔들리는 등의 상호작용을 구현</a:t>
            </a:r>
          </a:p>
        </p:txBody>
      </p:sp>
    </p:spTree>
    <p:extLst>
      <p:ext uri="{BB962C8B-B14F-4D97-AF65-F5344CB8AC3E}">
        <p14:creationId xmlns:p14="http://schemas.microsoft.com/office/powerpoint/2010/main" val="413068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87DE3A1-F944-ECB1-1E15-ECEEEB0D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ea typeface="SUIT ExtraBold" pitchFamily="50" charset="-127"/>
              </a:rPr>
              <a:t>Map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7F1CCB-CCDA-41D3-9336-34966ECCC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41" y="1358437"/>
            <a:ext cx="3643874" cy="2228873"/>
          </a:xfrm>
          <a:prstGeom prst="rect">
            <a:avLst/>
          </a:prstGeom>
        </p:spPr>
      </p:pic>
      <p:pic>
        <p:nvPicPr>
          <p:cNvPr id="8" name="KakaoTalk_20220523_215709584">
            <a:hlinkClick r:id="" action="ppaction://media"/>
            <a:extLst>
              <a:ext uri="{FF2B5EF4-FFF2-40B4-BE49-F238E27FC236}">
                <a16:creationId xmlns:a16="http://schemas.microsoft.com/office/drawing/2014/main" id="{CC31268D-6235-484A-B4AB-DDBEEBC2BC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385" y="1358438"/>
            <a:ext cx="3550406" cy="2228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FEC2BF-4434-40C4-89F6-EF5F747EEA14}"/>
              </a:ext>
            </a:extLst>
          </p:cNvPr>
          <p:cNvSpPr txBox="1"/>
          <p:nvPr/>
        </p:nvSpPr>
        <p:spPr>
          <a:xfrm>
            <a:off x="841385" y="3944977"/>
            <a:ext cx="355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상호 작용 구현 중에 어려움을 겪는 중</a:t>
            </a:r>
          </a:p>
        </p:txBody>
      </p:sp>
    </p:spTree>
    <p:extLst>
      <p:ext uri="{BB962C8B-B14F-4D97-AF65-F5344CB8AC3E}">
        <p14:creationId xmlns:p14="http://schemas.microsoft.com/office/powerpoint/2010/main" val="93446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bg1"/>
                </a:solidFill>
                <a:latin typeface="SUIT" pitchFamily="50" charset="-127"/>
                <a:ea typeface="SUIT" pitchFamily="50" charset="-127"/>
                <a:cs typeface="Oswald"/>
                <a:sym typeface="Oswald"/>
              </a:rPr>
              <a:t>YOUR LOGO HERE</a:t>
            </a:r>
            <a:endParaRPr sz="1000">
              <a:solidFill>
                <a:schemeClr val="bg1"/>
              </a:solidFill>
              <a:latin typeface="SUIT" pitchFamily="50" charset="-127"/>
              <a:ea typeface="SUIT" pitchFamily="50" charset="-127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SUIT" pitchFamily="50" charset="-127"/>
                <a:ea typeface="SUIT" pitchFamily="50" charset="-127"/>
              </a:endParaRPr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endParaRPr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endParaRPr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SUIT" pitchFamily="50" charset="-127"/>
                  <a:ea typeface="SUIT" pitchFamily="50" charset="-127"/>
                </a:endParaRPr>
              </a:p>
            </p:txBody>
          </p:sp>
        </p:grpSp>
      </p:grpSp>
      <p:sp>
        <p:nvSpPr>
          <p:cNvPr id="509" name="Google Shape;509;p33">
            <a:hlinkClick r:id="rId5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bg1"/>
                </a:solidFill>
                <a:latin typeface="SUIT" pitchFamily="50" charset="-127"/>
                <a:ea typeface="SUIT" pitchFamily="50" charset="-127"/>
                <a:cs typeface="Oswald"/>
                <a:sym typeface="Oswald"/>
              </a:rPr>
              <a:t>INDEX.HTML</a:t>
            </a:r>
            <a:endParaRPr sz="1000">
              <a:solidFill>
                <a:schemeClr val="bg1"/>
              </a:solidFill>
              <a:latin typeface="SUIT" pitchFamily="50" charset="-127"/>
              <a:ea typeface="SUIT" pitchFamily="50" charset="-127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</p:txBody>
      </p:sp>
      <p:sp>
        <p:nvSpPr>
          <p:cNvPr id="511" name="Google Shape;511;p33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</p:txBody>
      </p:sp>
      <p:sp>
        <p:nvSpPr>
          <p:cNvPr id="522" name="Google Shape;522;p33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2" name="KakaoTalk_20220524_144530951">
            <a:hlinkClick r:id="" action="ppaction://media"/>
            <a:extLst>
              <a:ext uri="{FF2B5EF4-FFF2-40B4-BE49-F238E27FC236}">
                <a16:creationId xmlns:a16="http://schemas.microsoft.com/office/drawing/2014/main" id="{D3201487-B1D2-4F1A-8012-1C097AD23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5501" y="1168924"/>
            <a:ext cx="4987824" cy="2805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557CA0-2841-474C-9BA2-F4C2E2FBDFA3}"/>
              </a:ext>
            </a:extLst>
          </p:cNvPr>
          <p:cNvSpPr txBox="1"/>
          <p:nvPr/>
        </p:nvSpPr>
        <p:spPr>
          <a:xfrm>
            <a:off x="6073752" y="1168924"/>
            <a:ext cx="21691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상호 작용 자체는 성공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아직 수풀이 흔들리는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모션이 자연스럽게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나오지 않아서 해결 단계</a:t>
            </a:r>
          </a:p>
        </p:txBody>
      </p:sp>
    </p:spTree>
    <p:extLst>
      <p:ext uri="{BB962C8B-B14F-4D97-AF65-F5344CB8AC3E}">
        <p14:creationId xmlns:p14="http://schemas.microsoft.com/office/powerpoint/2010/main" val="110048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962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14C2966-FCB0-4A75-856E-03557144A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019" y="1197448"/>
            <a:ext cx="6329331" cy="34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2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5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962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482" name="Google Shape;482;p32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bandicam 2022-05-24 14-51-12-817">
            <a:hlinkClick r:id="" action="ppaction://media"/>
            <a:extLst>
              <a:ext uri="{FF2B5EF4-FFF2-40B4-BE49-F238E27FC236}">
                <a16:creationId xmlns:a16="http://schemas.microsoft.com/office/drawing/2014/main" id="{20C825AA-83E1-4BE6-A20D-FC6735F69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1267" y="1295000"/>
            <a:ext cx="5801466" cy="32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UIT" pitchFamily="50" charset="-127"/>
                <a:ea typeface="SUIT" pitchFamily="50" charset="-127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SUIT" pitchFamily="50" charset="-127"/>
              <a:ea typeface="SUIT" pitchFamily="50" charset="-127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" pitchFamily="50" charset="-127"/>
                <a:ea typeface="SUIT" pitchFamily="50" charset="-127"/>
              </a:endParaRPr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" pitchFamily="50" charset="-127"/>
                  <a:ea typeface="SUIT" pitchFamily="50" charset="-127"/>
                </a:endParaRPr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" pitchFamily="50" charset="-127"/>
                  <a:ea typeface="SUIT" pitchFamily="50" charset="-127"/>
                </a:endParaRPr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" pitchFamily="50" charset="-127"/>
                  <a:ea typeface="SUIT" pitchFamily="50" charset="-127"/>
                </a:endParaRPr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UIT" pitchFamily="50" charset="-127"/>
                <a:ea typeface="SUIT" pitchFamily="50" charset="-127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SUIT" pitchFamily="50" charset="-127"/>
              <a:ea typeface="SUIT" pitchFamily="50" charset="-127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" pitchFamily="50" charset="-127"/>
              <a:ea typeface="SUIT" pitchFamily="50" charset="-127"/>
            </a:endParaRPr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" pitchFamily="50" charset="-127"/>
              <a:ea typeface="SUIT" pitchFamily="50" charset="-127"/>
            </a:endParaRPr>
          </a:p>
        </p:txBody>
      </p: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" pitchFamily="50" charset="-127"/>
              <a:ea typeface="SUIT" pitchFamily="50" charset="-127"/>
            </a:endParaRPr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" pitchFamily="50" charset="-127"/>
              <a:ea typeface="SUIT" pitchFamily="50" charset="-127"/>
            </a:endParaRPr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" pitchFamily="50" charset="-127"/>
              <a:ea typeface="SUIT" pitchFamily="50" charset="-127"/>
            </a:endParaRPr>
          </a:p>
        </p:txBody>
      </p:sp>
      <p:sp>
        <p:nvSpPr>
          <p:cNvPr id="24" name="Google Shape;1005;p42">
            <a:extLst>
              <a:ext uri="{FF2B5EF4-FFF2-40B4-BE49-F238E27FC236}">
                <a16:creationId xmlns:a16="http://schemas.microsoft.com/office/drawing/2014/main" id="{4B4880AD-F03A-4E58-A72E-E7F9C7DB8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918" y="2376750"/>
            <a:ext cx="4841577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0" dirty="0">
                <a:latin typeface="SUIT" pitchFamily="50" charset="-127"/>
                <a:ea typeface="SUIT" pitchFamily="50" charset="-127"/>
              </a:rPr>
              <a:t>캐릭터의 </a:t>
            </a:r>
            <a:r>
              <a:rPr lang="ko-KR" altLang="en-US" sz="1400" b="0" dirty="0" err="1">
                <a:latin typeface="SUIT" pitchFamily="50" charset="-127"/>
                <a:ea typeface="SUIT" pitchFamily="50" charset="-127"/>
              </a:rPr>
              <a:t>텍스쳐</a:t>
            </a:r>
            <a:r>
              <a:rPr lang="ko-KR" altLang="en-US" sz="1400" b="0" dirty="0">
                <a:latin typeface="SUIT" pitchFamily="50" charset="-127"/>
                <a:ea typeface="SUIT" pitchFamily="50" charset="-127"/>
              </a:rPr>
              <a:t> 렌더링 단계</a:t>
            </a:r>
            <a:br>
              <a:rPr lang="en-US" altLang="ko-KR" sz="1400" b="0" dirty="0">
                <a:latin typeface="SUIT" pitchFamily="50" charset="-127"/>
                <a:ea typeface="SUIT" pitchFamily="50" charset="-127"/>
              </a:rPr>
            </a:br>
            <a:br>
              <a:rPr lang="en-US" altLang="ko-KR" sz="1400" b="0" dirty="0">
                <a:latin typeface="SUIT" pitchFamily="50" charset="-127"/>
                <a:ea typeface="SUIT" pitchFamily="50" charset="-127"/>
              </a:rPr>
            </a:br>
            <a:r>
              <a:rPr lang="ko-KR" altLang="en-US" sz="1400" b="0" dirty="0">
                <a:latin typeface="SUIT" pitchFamily="50" charset="-127"/>
                <a:ea typeface="SUIT" pitchFamily="50" charset="-127"/>
              </a:rPr>
              <a:t>몬스터와 상호작용 구현 </a:t>
            </a:r>
            <a:r>
              <a:rPr lang="en-US" altLang="ko-KR" sz="1400" b="0" dirty="0">
                <a:latin typeface="SUIT" pitchFamily="50" charset="-127"/>
                <a:ea typeface="SUIT" pitchFamily="50" charset="-127"/>
              </a:rPr>
              <a:t>Ex)</a:t>
            </a:r>
            <a:r>
              <a:rPr lang="ko-KR" altLang="en-US" sz="1400" b="0" dirty="0">
                <a:latin typeface="SUIT" pitchFamily="50" charset="-127"/>
                <a:ea typeface="SUIT" pitchFamily="50" charset="-127"/>
              </a:rPr>
              <a:t> 방어 동작 시 막기 구현</a:t>
            </a:r>
            <a:br>
              <a:rPr lang="en-US" altLang="ko-KR" sz="1400" b="0" dirty="0">
                <a:latin typeface="SUIT" pitchFamily="50" charset="-127"/>
                <a:ea typeface="SUIT" pitchFamily="50" charset="-127"/>
              </a:rPr>
            </a:br>
            <a:r>
              <a:rPr lang="ko-KR" altLang="en-US" sz="1400" b="0" dirty="0">
                <a:latin typeface="SUIT" pitchFamily="50" charset="-127"/>
                <a:ea typeface="SUIT" pitchFamily="50" charset="-127"/>
              </a:rPr>
              <a:t>캐릭터 </a:t>
            </a:r>
            <a:r>
              <a:rPr lang="ko-KR" altLang="en-US" sz="1400" b="0" dirty="0" err="1">
                <a:latin typeface="SUIT" pitchFamily="50" charset="-127"/>
                <a:ea typeface="SUIT" pitchFamily="50" charset="-127"/>
              </a:rPr>
              <a:t>스태미너</a:t>
            </a:r>
            <a:r>
              <a:rPr lang="ko-KR" altLang="en-US" sz="1400" b="0" dirty="0">
                <a:latin typeface="SUIT" pitchFamily="50" charset="-127"/>
                <a:ea typeface="SUIT" pitchFamily="50" charset="-127"/>
              </a:rPr>
              <a:t> 추가 </a:t>
            </a:r>
            <a:r>
              <a:rPr lang="en-US" altLang="ko-KR" sz="1400" b="0" dirty="0">
                <a:latin typeface="SUIT" pitchFamily="50" charset="-127"/>
                <a:ea typeface="SUIT" pitchFamily="50" charset="-127"/>
              </a:rPr>
              <a:t>Ex)</a:t>
            </a:r>
            <a:r>
              <a:rPr lang="ko-KR" altLang="en-US" sz="1400" b="0" dirty="0">
                <a:latin typeface="SUIT" pitchFamily="50" charset="-127"/>
                <a:ea typeface="SUIT" pitchFamily="50" charset="-127"/>
              </a:rPr>
              <a:t> 달릴 때 감소</a:t>
            </a:r>
            <a:r>
              <a:rPr lang="en-US" altLang="ko-KR" sz="1400" b="0" dirty="0">
                <a:latin typeface="SUIT" pitchFamily="50" charset="-127"/>
                <a:ea typeface="SUIT" pitchFamily="50" charset="-127"/>
              </a:rPr>
              <a:t>, </a:t>
            </a:r>
            <a:r>
              <a:rPr lang="ko-KR" altLang="en-US" sz="1400" b="0" dirty="0">
                <a:latin typeface="SUIT" pitchFamily="50" charset="-127"/>
                <a:ea typeface="SUIT" pitchFamily="50" charset="-127"/>
              </a:rPr>
              <a:t>공격 시 감소</a:t>
            </a:r>
            <a:br>
              <a:rPr lang="en-US" altLang="ko-KR" sz="1400" b="0">
                <a:latin typeface="SUIT" pitchFamily="50" charset="-127"/>
                <a:ea typeface="SUIT" pitchFamily="50" charset="-127"/>
              </a:rPr>
            </a:br>
            <a:br>
              <a:rPr lang="ko-KR" altLang="en-US" sz="1400" b="0" dirty="0">
                <a:latin typeface="SUIT" pitchFamily="50" charset="-127"/>
                <a:ea typeface="SUIT" pitchFamily="50" charset="-127"/>
              </a:rPr>
            </a:br>
            <a:br>
              <a:rPr lang="en-US" altLang="ko-KR" sz="1400" b="0" dirty="0">
                <a:latin typeface="SUIT" pitchFamily="50" charset="-127"/>
                <a:ea typeface="SUIT" pitchFamily="50" charset="-127"/>
              </a:rPr>
            </a:br>
            <a:r>
              <a:rPr lang="en-US" altLang="ko-KR" sz="1400" b="0" dirty="0">
                <a:latin typeface="SUIT" pitchFamily="50" charset="-127"/>
                <a:ea typeface="SUIT" pitchFamily="50" charset="-127"/>
              </a:rPr>
              <a:t>@ </a:t>
            </a:r>
            <a:r>
              <a:rPr lang="ko-KR" altLang="en-US" sz="1400" b="0" dirty="0" err="1">
                <a:latin typeface="SUIT" pitchFamily="50" charset="-127"/>
                <a:ea typeface="SUIT" pitchFamily="50" charset="-127"/>
              </a:rPr>
              <a:t>인게임</a:t>
            </a:r>
            <a:r>
              <a:rPr lang="ko-KR" altLang="en-US" sz="1400" b="0" dirty="0">
                <a:latin typeface="SUIT" pitchFamily="50" charset="-127"/>
                <a:ea typeface="SUIT" pitchFamily="50" charset="-127"/>
              </a:rPr>
              <a:t> 요소들 구성하는 단계</a:t>
            </a:r>
            <a:endParaRPr sz="1400" b="0" dirty="0">
              <a:latin typeface="SUIT" pitchFamily="50" charset="-127"/>
              <a:ea typeface="SUI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45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4"/>
          <p:cNvSpPr txBox="1">
            <a:spLocks noGrp="1"/>
          </p:cNvSpPr>
          <p:nvPr>
            <p:ph type="title" idx="2"/>
          </p:nvPr>
        </p:nvSpPr>
        <p:spPr>
          <a:xfrm>
            <a:off x="1154534" y="1564043"/>
            <a:ext cx="890647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UIT ExtraBold" pitchFamily="50" charset="-127"/>
                <a:ea typeface="SUIT ExtraBold" pitchFamily="50" charset="-127"/>
              </a:rPr>
              <a:t>/01</a:t>
            </a:r>
            <a:endParaRPr dirty="0"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532" name="Google Shape;532;p34"/>
          <p:cNvSpPr txBox="1">
            <a:spLocks noGrp="1"/>
          </p:cNvSpPr>
          <p:nvPr>
            <p:ph type="title" idx="3"/>
          </p:nvPr>
        </p:nvSpPr>
        <p:spPr>
          <a:xfrm>
            <a:off x="2045181" y="1675837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dirty="0">
                <a:latin typeface="SUIT ExtraBold" pitchFamily="50" charset="-127"/>
                <a:ea typeface="SUIT ExtraBold" pitchFamily="50" charset="-127"/>
              </a:rPr>
              <a:t>Tex2Shape</a:t>
            </a:r>
            <a:br>
              <a:rPr lang="en-US" altLang="ko-KR" dirty="0">
                <a:latin typeface="SUIT ExtraBold" pitchFamily="50" charset="-127"/>
                <a:ea typeface="SUIT ExtraBold" pitchFamily="50" charset="-127"/>
              </a:rPr>
            </a:br>
            <a:endParaRPr dirty="0"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4"/>
          </p:nvPr>
        </p:nvSpPr>
        <p:spPr>
          <a:xfrm>
            <a:off x="1154534" y="2621159"/>
            <a:ext cx="890648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UIT ExtraBold" pitchFamily="50" charset="-127"/>
                <a:ea typeface="SUIT ExtraBold" pitchFamily="50" charset="-127"/>
              </a:rPr>
              <a:t>/02</a:t>
            </a:r>
            <a:endParaRPr dirty="0"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535" name="Google Shape;535;p34"/>
          <p:cNvSpPr txBox="1">
            <a:spLocks noGrp="1"/>
          </p:cNvSpPr>
          <p:nvPr>
            <p:ph type="title" idx="6"/>
          </p:nvPr>
        </p:nvSpPr>
        <p:spPr>
          <a:xfrm>
            <a:off x="2045182" y="2637480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UIT ExtraBold" pitchFamily="50" charset="-127"/>
                <a:ea typeface="SUIT ExtraBold" pitchFamily="50" charset="-127"/>
              </a:rPr>
              <a:t>Unreal</a:t>
            </a:r>
            <a:endParaRPr dirty="0"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536" name="Google Shape;536;p34"/>
          <p:cNvSpPr txBox="1">
            <a:spLocks noGrp="1"/>
          </p:cNvSpPr>
          <p:nvPr>
            <p:ph type="title" idx="7"/>
          </p:nvPr>
        </p:nvSpPr>
        <p:spPr>
          <a:xfrm>
            <a:off x="1154535" y="3640775"/>
            <a:ext cx="890647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UIT ExtraBold" pitchFamily="50" charset="-127"/>
                <a:ea typeface="SUIT ExtraBold" pitchFamily="50" charset="-127"/>
              </a:rPr>
              <a:t>/03</a:t>
            </a:r>
            <a:endParaRPr dirty="0"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538" name="Google Shape;538;p34"/>
          <p:cNvSpPr txBox="1">
            <a:spLocks noGrp="1"/>
          </p:cNvSpPr>
          <p:nvPr>
            <p:ph type="title" idx="9"/>
          </p:nvPr>
        </p:nvSpPr>
        <p:spPr>
          <a:xfrm>
            <a:off x="2045182" y="3624454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UIT ExtraBold" pitchFamily="50" charset="-127"/>
                <a:ea typeface="SUIT ExtraBold" pitchFamily="50" charset="-127"/>
              </a:rPr>
              <a:t>Plan</a:t>
            </a:r>
            <a:endParaRPr dirty="0"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541" name="Google Shape;541;p3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SUIT ExtraBold" pitchFamily="50" charset="-127"/>
                <a:ea typeface="SUIT ExtraBold" pitchFamily="50" charset="-127"/>
              </a:rPr>
              <a:t>발표 순서</a:t>
            </a:r>
            <a:endParaRPr dirty="0">
              <a:latin typeface="SUIT ExtraBold" pitchFamily="50" charset="-127"/>
              <a:ea typeface="SUIT ExtraBold" pitchFamily="50" charset="-127"/>
            </a:endParaRPr>
          </a:p>
        </p:txBody>
      </p:sp>
      <p:grpSp>
        <p:nvGrpSpPr>
          <p:cNvPr id="543" name="Google Shape;543;p3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44" name="Google Shape;544;p3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3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48" name="Google Shape;548;p3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grpSp>
          <p:nvGrpSpPr>
            <p:cNvPr id="549" name="Google Shape;549;p3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0" name="Google Shape;550;p3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grpSp>
            <p:nvGrpSpPr>
              <p:cNvPr id="551" name="Google Shape;551;p3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2" name="Google Shape;552;p3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3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4" name="Google Shape;554;p3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55" name="Google Shape;555;p3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 ExtraBold" pitchFamily="50" charset="-127"/>
                  <a:ea typeface="SUIT ExtraBold" pitchFamily="50" charset="-127"/>
                </a:endParaRPr>
              </a:p>
            </p:txBody>
          </p:sp>
        </p:grpSp>
      </p:grpSp>
      <p:sp>
        <p:nvSpPr>
          <p:cNvPr id="563" name="Google Shape;563;p34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564" name="Google Shape;564;p34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565" name="Google Shape;565;p3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566" name="Google Shape;566;p3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 ExtraBold" pitchFamily="50" charset="-127"/>
              <a:ea typeface="SUIT ExtraBold" pitchFamily="50" charset="-127"/>
            </a:endParaRPr>
          </a:p>
        </p:txBody>
      </p:sp>
      <p:grpSp>
        <p:nvGrpSpPr>
          <p:cNvPr id="567" name="Google Shape;567;p3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68" name="Google Shape;568;p3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 ExtraBold" pitchFamily="50" charset="-127"/>
                <a:ea typeface="SUIT ExtraBold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UIT" pitchFamily="50" charset="-127"/>
                <a:ea typeface="SUIT" pitchFamily="50" charset="-127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SUIT" pitchFamily="50" charset="-127"/>
              <a:ea typeface="SUIT" pitchFamily="50" charset="-127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" pitchFamily="50" charset="-127"/>
                <a:ea typeface="SUIT" pitchFamily="50" charset="-127"/>
              </a:endParaRPr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" pitchFamily="50" charset="-127"/>
                  <a:ea typeface="SUIT" pitchFamily="50" charset="-127"/>
                </a:endParaRPr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" pitchFamily="50" charset="-127"/>
                  <a:ea typeface="SUIT" pitchFamily="50" charset="-127"/>
                </a:endParaRPr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UIT" pitchFamily="50" charset="-127"/>
                  <a:ea typeface="SUIT" pitchFamily="50" charset="-127"/>
                </a:endParaRPr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UIT" pitchFamily="50" charset="-127"/>
                <a:ea typeface="SUIT" pitchFamily="50" charset="-127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SUIT" pitchFamily="50" charset="-127"/>
              <a:ea typeface="SUIT" pitchFamily="50" charset="-127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19999" y="540000"/>
            <a:ext cx="72467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SUIT" pitchFamily="50" charset="-127"/>
                <a:ea typeface="SUIT" pitchFamily="50" charset="-127"/>
              </a:rPr>
              <a:t>TEX2SHAPE &amp;</a:t>
            </a:r>
            <a:r>
              <a:rPr lang="en-US" altLang="ko-KR" dirty="0">
                <a:latin typeface="SUIT" pitchFamily="50" charset="-127"/>
                <a:ea typeface="SUIT" pitchFamily="50" charset="-127"/>
              </a:rPr>
              <a:t>Unreal(Character) </a:t>
            </a:r>
            <a:r>
              <a:rPr lang="en-US" dirty="0">
                <a:latin typeface="SUIT" pitchFamily="50" charset="-127"/>
                <a:ea typeface="SUIT" pitchFamily="50" charset="-127"/>
              </a:rPr>
              <a:t> </a:t>
            </a:r>
            <a:endParaRPr dirty="0">
              <a:latin typeface="SUIT" pitchFamily="50" charset="-127"/>
              <a:ea typeface="SUIT" pitchFamily="50" charset="-127"/>
            </a:endParaRPr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" pitchFamily="50" charset="-127"/>
              <a:ea typeface="SUIT" pitchFamily="50" charset="-127"/>
            </a:endParaRPr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" pitchFamily="50" charset="-127"/>
              <a:ea typeface="SUIT" pitchFamily="50" charset="-127"/>
            </a:endParaRPr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UIT" pitchFamily="50" charset="-127"/>
              <a:ea typeface="SUIT" pitchFamily="50" charset="-127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" pitchFamily="50" charset="-127"/>
                <a:ea typeface="SUIT" pitchFamily="50" charset="-127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" pitchFamily="50" charset="-127"/>
                <a:ea typeface="SUIT" pitchFamily="50" charset="-127"/>
              </a:endParaRPr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UIT" pitchFamily="50" charset="-127"/>
                <a:ea typeface="SUIT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33CB00-62B3-49FA-83FC-F696567BDB7F}"/>
              </a:ext>
            </a:extLst>
          </p:cNvPr>
          <p:cNvSpPr txBox="1"/>
          <p:nvPr/>
        </p:nvSpPr>
        <p:spPr>
          <a:xfrm>
            <a:off x="3290506" y="1348239"/>
            <a:ext cx="2549640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Skeleton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관련 문제를 해결하고 있다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획득한 캐릭터는 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T-pose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로 획득되는데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우리가 사용하려는 애니메이션은 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A-Pose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기반으로 작성되어 </a:t>
            </a:r>
            <a:r>
              <a:rPr lang="ko-KR" altLang="en-US" dirty="0" err="1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리타깃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 시 수정이 필요하다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F6A73-C0A6-49E6-BE69-0EF54D7BE404}"/>
              </a:ext>
            </a:extLst>
          </p:cNvPr>
          <p:cNvSpPr txBox="1"/>
          <p:nvPr/>
        </p:nvSpPr>
        <p:spPr>
          <a:xfrm>
            <a:off x="5982495" y="1394961"/>
            <a:ext cx="2365305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Skeleton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구조 자체도 병합이 잘 되지 않아서 여러 툴들을 사용해서 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Skeleton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구조들을 직접 만들어서 연결해 보고 있다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구조를 만드는 것 까지는 괜찮았는데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그래도 애니메이션에서 자꾸 원하는 모습대로 안 나오고 있어서 해결하고 있다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9A8F6-D818-46E5-BA41-3EA9E14C47F3}"/>
              </a:ext>
            </a:extLst>
          </p:cNvPr>
          <p:cNvSpPr txBox="1"/>
          <p:nvPr/>
        </p:nvSpPr>
        <p:spPr>
          <a:xfrm>
            <a:off x="796200" y="1301518"/>
            <a:ext cx="2325258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오류 자체는 해결했다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가상 환경 폴더만 </a:t>
            </a:r>
            <a:r>
              <a:rPr lang="en-US" altLang="ko-KR" dirty="0" err="1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usb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로 다른 곳에 옮겨 놓고 </a:t>
            </a:r>
            <a:r>
              <a:rPr lang="ko-KR" altLang="en-US" dirty="0" err="1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콘다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 자체를 새로 깔고 적용하니까 해결이 되었다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처음부터 다시 할 각오를 하고 있었는 데 다행이다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962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/>
              <a:t>Unreal(Character)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F377A7F-E8A7-42BA-902D-F482647AE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5" y="1265100"/>
            <a:ext cx="5655119" cy="3203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1238EE-B79F-427B-AB93-F5302E4C8E72}"/>
              </a:ext>
            </a:extLst>
          </p:cNvPr>
          <p:cNvSpPr txBox="1"/>
          <p:nvPr/>
        </p:nvSpPr>
        <p:spPr>
          <a:xfrm>
            <a:off x="6607708" y="1354914"/>
            <a:ext cx="1587691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maya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“Advanced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Skeleton”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이라는 플러그인을 추가로 설치해서 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Skeleton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을 잡아주고 있는 모습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962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/>
              <a:t>Unreal(Character)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EF8B07E-2EAE-4662-B0A0-05C0AB6D1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291" y="1259600"/>
            <a:ext cx="4908978" cy="3140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F3BD9-E655-40E4-94DD-AFA0F20B8DBE}"/>
              </a:ext>
            </a:extLst>
          </p:cNvPr>
          <p:cNvSpPr txBox="1"/>
          <p:nvPr/>
        </p:nvSpPr>
        <p:spPr>
          <a:xfrm>
            <a:off x="5966961" y="1259600"/>
            <a:ext cx="2162522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상체가 나오면 하체가 무너지고 하체가 나오면 상체가 무너지는 에러가 발생하고 있다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리깅해줄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 때 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Root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부분이 잡히지 않고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, Spine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의 위치나 골반 부분이 다 달라서 에러가 발생하는 것 같다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403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5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962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Unreal(Character)</a:t>
            </a:r>
            <a:endParaRPr dirty="0"/>
          </a:p>
        </p:txBody>
      </p:sp>
      <p:sp>
        <p:nvSpPr>
          <p:cNvPr id="482" name="Google Shape;482;p32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bandicam 2022-05-17 12-32-47-985">
            <a:hlinkClick r:id="" action="ppaction://media"/>
            <a:extLst>
              <a:ext uri="{FF2B5EF4-FFF2-40B4-BE49-F238E27FC236}">
                <a16:creationId xmlns:a16="http://schemas.microsoft.com/office/drawing/2014/main" id="{37957595-1346-4F62-833F-091FA0DDA3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200" y="1334556"/>
            <a:ext cx="5128633" cy="3065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180917-8519-434E-891D-F4144F4246E3}"/>
              </a:ext>
            </a:extLst>
          </p:cNvPr>
          <p:cNvSpPr txBox="1"/>
          <p:nvPr/>
        </p:nvSpPr>
        <p:spPr>
          <a:xfrm>
            <a:off x="6066430" y="1334556"/>
            <a:ext cx="2281370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Autorig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기능을 이용해서 </a:t>
            </a:r>
            <a:r>
              <a:rPr lang="ko-KR" altLang="en-US" dirty="0" err="1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스켈레톤을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 다시 만들고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임포트해서 획득한 모델을 </a:t>
            </a:r>
            <a:r>
              <a:rPr lang="en-US" altLang="ko-KR" dirty="0" err="1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Mixamo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애니메이션 중 힙합 댄스 모션과 연결했다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만족스러운 퀄리티는 아니지만 그래도 무너지지 않는 결과물을 획득했다</a:t>
            </a:r>
            <a:r>
              <a:rPr lang="en-US" altLang="ko-KR" dirty="0">
                <a:solidFill>
                  <a:schemeClr val="bg1"/>
                </a:solidFill>
                <a:latin typeface="SUIT" pitchFamily="50" charset="-127"/>
                <a:ea typeface="SUIT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SUIT" pitchFamily="50" charset="-127"/>
              <a:ea typeface="SUI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32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SUIT ExtraBold" pitchFamily="50" charset="-127"/>
                <a:ea typeface="SUIT ExtraBold" pitchFamily="50" charset="-127"/>
              </a:endParaRPr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SUIT ExtraBold" pitchFamily="50" charset="-127"/>
                  <a:ea typeface="SUIT ExtraBold" pitchFamily="50" charset="-127"/>
                </a:endParaRPr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SUIT ExtraBold" pitchFamily="50" charset="-127"/>
                  <a:ea typeface="SUIT ExtraBold" pitchFamily="50" charset="-127"/>
                </a:endParaRPr>
              </a:p>
            </p:txBody>
          </p:sp>
        </p:grpSp>
      </p:grp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Sitka Small Semibold" pitchFamily="2" charset="0"/>
                <a:ea typeface="SUIT ExtraBold" pitchFamily="50" charset="-127"/>
              </a:rPr>
              <a:t>기본공격</a:t>
            </a:r>
            <a:endParaRPr dirty="0">
              <a:solidFill>
                <a:schemeClr val="bg1"/>
              </a:solidFill>
              <a:latin typeface="Sitka Small Semibold" pitchFamily="2" charset="0"/>
              <a:ea typeface="Source Sans Pro Black" panose="020B0803030403020204" pitchFamily="34" charset="0"/>
            </a:endParaRPr>
          </a:p>
        </p:txBody>
      </p:sp>
      <p:sp>
        <p:nvSpPr>
          <p:cNvPr id="928" name="Google Shape;928;p40">
            <a:hlinkClick r:id="rId9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929" name="Google Shape;929;p40">
            <a:hlinkClick r:id="rId9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SUIT ExtraBold" pitchFamily="50" charset="-127"/>
              <a:ea typeface="SUIT ExtraBold" pitchFamily="50" charset="-127"/>
            </a:endParaRPr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SUIT ExtraBold" pitchFamily="50" charset="-127"/>
              <a:ea typeface="SUIT ExtraBold" pitchFamily="50" charset="-127"/>
            </a:endParaRPr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SUIT ExtraBold" pitchFamily="50" charset="-127"/>
                <a:ea typeface="SUIT ExtraBold" pitchFamily="50" charset="-127"/>
              </a:endParaRPr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SUIT ExtraBold" pitchFamily="50" charset="-127"/>
                <a:ea typeface="SUIT ExtraBold" pitchFamily="50" charset="-127"/>
              </a:endParaRPr>
            </a:p>
          </p:txBody>
        </p:sp>
      </p:grpSp>
      <p:pic>
        <p:nvPicPr>
          <p:cNvPr id="2" name="기본공격1">
            <a:hlinkClick r:id="" action="ppaction://media"/>
            <a:extLst>
              <a:ext uri="{FF2B5EF4-FFF2-40B4-BE49-F238E27FC236}">
                <a16:creationId xmlns:a16="http://schemas.microsoft.com/office/drawing/2014/main" id="{8C223EA1-6A1D-C076-D373-A308CCCCC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9109" y="1196780"/>
            <a:ext cx="2372948" cy="2079820"/>
          </a:xfrm>
          <a:prstGeom prst="rect">
            <a:avLst/>
          </a:prstGeom>
        </p:spPr>
      </p:pic>
      <p:pic>
        <p:nvPicPr>
          <p:cNvPr id="3" name="기본공격2">
            <a:hlinkClick r:id="" action="ppaction://media"/>
            <a:extLst>
              <a:ext uri="{FF2B5EF4-FFF2-40B4-BE49-F238E27FC236}">
                <a16:creationId xmlns:a16="http://schemas.microsoft.com/office/drawing/2014/main" id="{2A062549-5856-949A-71A8-2806A61946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84653" y="1196779"/>
            <a:ext cx="2549077" cy="2079820"/>
          </a:xfrm>
          <a:prstGeom prst="rect">
            <a:avLst/>
          </a:prstGeom>
        </p:spPr>
      </p:pic>
      <p:pic>
        <p:nvPicPr>
          <p:cNvPr id="4" name="기본공격3">
            <a:hlinkClick r:id="" action="ppaction://media"/>
            <a:extLst>
              <a:ext uri="{FF2B5EF4-FFF2-40B4-BE49-F238E27FC236}">
                <a16:creationId xmlns:a16="http://schemas.microsoft.com/office/drawing/2014/main" id="{B3838008-0DEA-8EEB-B283-3FE0E98F255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55476" y="1196780"/>
            <a:ext cx="2327609" cy="2079819"/>
          </a:xfrm>
          <a:prstGeom prst="rect">
            <a:avLst/>
          </a:prstGeom>
        </p:spPr>
      </p:pic>
      <p:sp>
        <p:nvSpPr>
          <p:cNvPr id="31" name="Google Shape;1005;p42">
            <a:extLst>
              <a:ext uri="{FF2B5EF4-FFF2-40B4-BE49-F238E27FC236}">
                <a16:creationId xmlns:a16="http://schemas.microsoft.com/office/drawing/2014/main" id="{B1AA0108-9638-DB84-33C3-56CE7D7F6579}"/>
              </a:ext>
            </a:extLst>
          </p:cNvPr>
          <p:cNvSpPr txBox="1">
            <a:spLocks/>
          </p:cNvSpPr>
          <p:nvPr/>
        </p:nvSpPr>
        <p:spPr>
          <a:xfrm>
            <a:off x="595848" y="3436218"/>
            <a:ext cx="3905268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마우스 왼쪽 클릭 </a:t>
            </a:r>
            <a:r>
              <a:rPr lang="en-US" altLang="ko-KR" sz="2000" dirty="0">
                <a:latin typeface="SUIT ExtraBold" pitchFamily="50" charset="-127"/>
                <a:ea typeface="SUIT ExtraBold" pitchFamily="50" charset="-127"/>
              </a:rPr>
              <a:t>– </a:t>
            </a:r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기본 공격</a:t>
            </a:r>
          </a:p>
        </p:txBody>
      </p:sp>
      <p:sp>
        <p:nvSpPr>
          <p:cNvPr id="32" name="Google Shape;1005;p42">
            <a:extLst>
              <a:ext uri="{FF2B5EF4-FFF2-40B4-BE49-F238E27FC236}">
                <a16:creationId xmlns:a16="http://schemas.microsoft.com/office/drawing/2014/main" id="{A96BA3D7-EB05-0B06-C8CB-66DB13159C13}"/>
              </a:ext>
            </a:extLst>
          </p:cNvPr>
          <p:cNvSpPr txBox="1">
            <a:spLocks/>
          </p:cNvSpPr>
          <p:nvPr/>
        </p:nvSpPr>
        <p:spPr>
          <a:xfrm>
            <a:off x="595848" y="3871586"/>
            <a:ext cx="3905268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altLang="ko-KR" sz="2000" dirty="0">
                <a:latin typeface="SUIT ExtraBold" pitchFamily="50" charset="-127"/>
                <a:ea typeface="SUIT ExtraBold" pitchFamily="50" charset="-127"/>
              </a:rPr>
              <a:t>3</a:t>
            </a:r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가지의 모션 중 랜덤으로 선택</a:t>
            </a:r>
          </a:p>
        </p:txBody>
      </p:sp>
      <p:sp>
        <p:nvSpPr>
          <p:cNvPr id="30" name="Google Shape;464;p32">
            <a:extLst>
              <a:ext uri="{FF2B5EF4-FFF2-40B4-BE49-F238E27FC236}">
                <a16:creationId xmlns:a16="http://schemas.microsoft.com/office/drawing/2014/main" id="{B297E863-0CA2-4E45-9755-F19DA660DE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Unreal (Motion)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FCDCF24-821C-4BC5-819F-D2F0ACED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SUIT ExtraBold" pitchFamily="50" charset="-127"/>
                <a:ea typeface="SUIT ExtraBold" pitchFamily="50" charset="-127"/>
              </a:rPr>
              <a:t>차징공격</a:t>
            </a:r>
            <a:br>
              <a:rPr lang="en-US" altLang="ko-KR" dirty="0">
                <a:latin typeface="SUIT ExtraBold" pitchFamily="50" charset="-127"/>
                <a:ea typeface="SUIT ExtraBold" pitchFamily="50" charset="-127"/>
              </a:rPr>
            </a:br>
            <a:endParaRPr lang="ko-KR" altLang="en-US" dirty="0"/>
          </a:p>
        </p:txBody>
      </p:sp>
      <p:pic>
        <p:nvPicPr>
          <p:cNvPr id="7" name="차징공격">
            <a:hlinkClick r:id="" action="ppaction://media"/>
            <a:extLst>
              <a:ext uri="{FF2B5EF4-FFF2-40B4-BE49-F238E27FC236}">
                <a16:creationId xmlns:a16="http://schemas.microsoft.com/office/drawing/2014/main" id="{8B586D37-BD3F-61F8-6852-0DD0D8845E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000" y="1166232"/>
            <a:ext cx="3852000" cy="3350350"/>
          </a:xfrm>
          <a:prstGeom prst="rect">
            <a:avLst/>
          </a:prstGeom>
        </p:spPr>
      </p:pic>
      <p:sp>
        <p:nvSpPr>
          <p:cNvPr id="8" name="Google Shape;1005;p42">
            <a:extLst>
              <a:ext uri="{FF2B5EF4-FFF2-40B4-BE49-F238E27FC236}">
                <a16:creationId xmlns:a16="http://schemas.microsoft.com/office/drawing/2014/main" id="{65FAC117-A681-2B4B-7B37-8E4EA6CD3245}"/>
              </a:ext>
            </a:extLst>
          </p:cNvPr>
          <p:cNvSpPr txBox="1">
            <a:spLocks/>
          </p:cNvSpPr>
          <p:nvPr/>
        </p:nvSpPr>
        <p:spPr>
          <a:xfrm>
            <a:off x="4648303" y="1434236"/>
            <a:ext cx="3905268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키보드 </a:t>
            </a:r>
            <a:r>
              <a:rPr lang="en-US" altLang="ko-KR" sz="2000" dirty="0">
                <a:latin typeface="SUIT ExtraBold" pitchFamily="50" charset="-127"/>
                <a:ea typeface="SUIT ExtraBold" pitchFamily="50" charset="-127"/>
              </a:rPr>
              <a:t>F</a:t>
            </a:r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키 </a:t>
            </a:r>
            <a:r>
              <a:rPr lang="en-US" altLang="ko-KR" sz="2000" dirty="0">
                <a:latin typeface="SUIT ExtraBold" pitchFamily="50" charset="-127"/>
                <a:ea typeface="SUIT ExtraBold" pitchFamily="50" charset="-127"/>
              </a:rPr>
              <a:t>-&gt; </a:t>
            </a:r>
            <a:r>
              <a:rPr lang="ko-KR" altLang="en-US" sz="2000" dirty="0" err="1">
                <a:latin typeface="SUIT ExtraBold" pitchFamily="50" charset="-127"/>
                <a:ea typeface="SUIT ExtraBold" pitchFamily="50" charset="-127"/>
              </a:rPr>
              <a:t>차징</a:t>
            </a:r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 공격</a:t>
            </a:r>
          </a:p>
        </p:txBody>
      </p:sp>
      <p:sp>
        <p:nvSpPr>
          <p:cNvPr id="9" name="Google Shape;1005;p42">
            <a:extLst>
              <a:ext uri="{FF2B5EF4-FFF2-40B4-BE49-F238E27FC236}">
                <a16:creationId xmlns:a16="http://schemas.microsoft.com/office/drawing/2014/main" id="{13CD4D06-9080-D5AD-60D8-E9755ABF1FDB}"/>
              </a:ext>
            </a:extLst>
          </p:cNvPr>
          <p:cNvSpPr txBox="1">
            <a:spLocks/>
          </p:cNvSpPr>
          <p:nvPr/>
        </p:nvSpPr>
        <p:spPr>
          <a:xfrm>
            <a:off x="4648303" y="2004246"/>
            <a:ext cx="3905268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ko-KR" altLang="en-US" sz="2000" dirty="0" err="1">
                <a:latin typeface="SUIT ExtraBold" pitchFamily="50" charset="-127"/>
                <a:ea typeface="SUIT ExtraBold" pitchFamily="50" charset="-127"/>
              </a:rPr>
              <a:t>스테미나</a:t>
            </a:r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 다량 소모</a:t>
            </a:r>
          </a:p>
        </p:txBody>
      </p:sp>
      <p:sp>
        <p:nvSpPr>
          <p:cNvPr id="10" name="Google Shape;1005;p42">
            <a:extLst>
              <a:ext uri="{FF2B5EF4-FFF2-40B4-BE49-F238E27FC236}">
                <a16:creationId xmlns:a16="http://schemas.microsoft.com/office/drawing/2014/main" id="{D7C0D47F-6A3F-1683-991E-3487F5D4158D}"/>
              </a:ext>
            </a:extLst>
          </p:cNvPr>
          <p:cNvSpPr txBox="1">
            <a:spLocks/>
          </p:cNvSpPr>
          <p:nvPr/>
        </p:nvSpPr>
        <p:spPr>
          <a:xfrm>
            <a:off x="4648303" y="2912321"/>
            <a:ext cx="3905268" cy="126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큰 데미지</a:t>
            </a:r>
            <a:endParaRPr lang="en-US" altLang="ko-KR" sz="2000" dirty="0">
              <a:latin typeface="SUIT ExtraBold" pitchFamily="50" charset="-127"/>
              <a:ea typeface="SUIT ExtraBold" pitchFamily="50" charset="-127"/>
            </a:endParaRPr>
          </a:p>
          <a:p>
            <a:endParaRPr lang="en-US" altLang="ko-KR" sz="2000" dirty="0">
              <a:latin typeface="SUIT ExtraBold" pitchFamily="50" charset="-127"/>
              <a:ea typeface="SUIT ExtraBold" pitchFamily="50" charset="-127"/>
            </a:endParaRPr>
          </a:p>
          <a:p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이펙트 구현 필요</a:t>
            </a:r>
            <a:endParaRPr lang="en-US" altLang="ko-KR" sz="2000" dirty="0">
              <a:latin typeface="SUIT ExtraBold" pitchFamily="50" charset="-127"/>
              <a:ea typeface="SUIT ExtraBold" pitchFamily="50" charset="-127"/>
            </a:endParaRPr>
          </a:p>
          <a:p>
            <a:endParaRPr lang="en-US" altLang="ko-KR" sz="2000" dirty="0">
              <a:latin typeface="SUIT ExtraBold" pitchFamily="50" charset="-127"/>
              <a:ea typeface="SUIT ExtraBold" pitchFamily="50" charset="-127"/>
            </a:endParaRPr>
          </a:p>
          <a:p>
            <a:endParaRPr lang="ko-KR" altLang="en-US" sz="2000" dirty="0">
              <a:latin typeface="SUIT ExtraBold" pitchFamily="50" charset="-127"/>
              <a:ea typeface="SUIT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90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5">
            <a:extLst>
              <a:ext uri="{FF2B5EF4-FFF2-40B4-BE49-F238E27FC236}">
                <a16:creationId xmlns:a16="http://schemas.microsoft.com/office/drawing/2014/main" id="{070C6B66-667D-FD99-5BA7-F1C817F3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ea typeface="SUIT ExtraBold" pitchFamily="50" charset="-127"/>
              </a:rPr>
              <a:t>방어</a:t>
            </a:r>
            <a:endParaRPr lang="ko-KR" altLang="en-US" dirty="0"/>
          </a:p>
        </p:txBody>
      </p:sp>
      <p:pic>
        <p:nvPicPr>
          <p:cNvPr id="8" name="방어">
            <a:hlinkClick r:id="" action="ppaction://media"/>
            <a:extLst>
              <a:ext uri="{FF2B5EF4-FFF2-40B4-BE49-F238E27FC236}">
                <a16:creationId xmlns:a16="http://schemas.microsoft.com/office/drawing/2014/main" id="{C60353A7-D64E-26F8-A523-9966023AF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000" y="1193944"/>
            <a:ext cx="3852000" cy="3031691"/>
          </a:xfrm>
          <a:prstGeom prst="rect">
            <a:avLst/>
          </a:prstGeom>
        </p:spPr>
      </p:pic>
      <p:sp>
        <p:nvSpPr>
          <p:cNvPr id="9" name="Google Shape;1005;p42">
            <a:extLst>
              <a:ext uri="{FF2B5EF4-FFF2-40B4-BE49-F238E27FC236}">
                <a16:creationId xmlns:a16="http://schemas.microsoft.com/office/drawing/2014/main" id="{CAEEAD5C-B269-F11F-ECA2-9F760E6D2991}"/>
              </a:ext>
            </a:extLst>
          </p:cNvPr>
          <p:cNvSpPr txBox="1">
            <a:spLocks/>
          </p:cNvSpPr>
          <p:nvPr/>
        </p:nvSpPr>
        <p:spPr>
          <a:xfrm>
            <a:off x="4669084" y="1441163"/>
            <a:ext cx="3905268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마우스 오른쪽 버튼 </a:t>
            </a:r>
            <a:r>
              <a:rPr lang="en-US" altLang="ko-KR" sz="2000" dirty="0">
                <a:latin typeface="SUIT ExtraBold" pitchFamily="50" charset="-127"/>
                <a:ea typeface="SUIT ExtraBold" pitchFamily="50" charset="-127"/>
              </a:rPr>
              <a:t>-&gt; </a:t>
            </a:r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방어</a:t>
            </a:r>
          </a:p>
        </p:txBody>
      </p:sp>
      <p:sp>
        <p:nvSpPr>
          <p:cNvPr id="10" name="Google Shape;1005;p42">
            <a:extLst>
              <a:ext uri="{FF2B5EF4-FFF2-40B4-BE49-F238E27FC236}">
                <a16:creationId xmlns:a16="http://schemas.microsoft.com/office/drawing/2014/main" id="{73DC2A08-A01A-D5CD-6A0A-71199D598030}"/>
              </a:ext>
            </a:extLst>
          </p:cNvPr>
          <p:cNvSpPr txBox="1">
            <a:spLocks/>
          </p:cNvSpPr>
          <p:nvPr/>
        </p:nvSpPr>
        <p:spPr>
          <a:xfrm>
            <a:off x="4669083" y="2319789"/>
            <a:ext cx="4177043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altLang="ko-KR" sz="2000" dirty="0">
                <a:latin typeface="SUIT ExtraBold" pitchFamily="50" charset="-127"/>
                <a:ea typeface="SUIT ExtraBold" pitchFamily="50" charset="-127"/>
              </a:rPr>
              <a:t>2</a:t>
            </a:r>
            <a:r>
              <a:rPr lang="ko-KR" altLang="en-US" sz="2000" dirty="0">
                <a:latin typeface="SUIT ExtraBold" pitchFamily="50" charset="-127"/>
                <a:ea typeface="SUIT ExtraBold" pitchFamily="50" charset="-127"/>
              </a:rPr>
              <a:t>초 간 몬스터 공격 막을 수 있음</a:t>
            </a:r>
          </a:p>
        </p:txBody>
      </p:sp>
    </p:spTree>
    <p:extLst>
      <p:ext uri="{BB962C8B-B14F-4D97-AF65-F5344CB8AC3E}">
        <p14:creationId xmlns:p14="http://schemas.microsoft.com/office/powerpoint/2010/main" val="351305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441</Words>
  <Application>Microsoft Office PowerPoint</Application>
  <PresentationFormat>화면 슬라이드 쇼(16:9)</PresentationFormat>
  <Paragraphs>81</Paragraphs>
  <Slides>17</Slides>
  <Notes>12</Notes>
  <HiddenSlides>0</HiddenSlides>
  <MMClips>12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SUIT ExtraBold</vt:lpstr>
      <vt:lpstr>Sitka Small Semibold</vt:lpstr>
      <vt:lpstr>SUIT</vt:lpstr>
      <vt:lpstr>Fira Code</vt:lpstr>
      <vt:lpstr>Source Sans Pro Black</vt:lpstr>
      <vt:lpstr>Bebas Neue</vt:lpstr>
      <vt:lpstr>Oswald</vt:lpstr>
      <vt:lpstr>Roboto Condensed Light</vt:lpstr>
      <vt:lpstr>Arial</vt:lpstr>
      <vt:lpstr>Fira Code Light</vt:lpstr>
      <vt:lpstr>How to Code Workshop by Slidesgo</vt:lpstr>
      <vt:lpstr>GameCapstone Design </vt:lpstr>
      <vt:lpstr>/01</vt:lpstr>
      <vt:lpstr>TEX2SHAPE &amp;Unreal(Character)  </vt:lpstr>
      <vt:lpstr>Unreal(Character)</vt:lpstr>
      <vt:lpstr>Unreal(Character)</vt:lpstr>
      <vt:lpstr>Unreal(Character)</vt:lpstr>
      <vt:lpstr>기본공격</vt:lpstr>
      <vt:lpstr>차징공격 </vt:lpstr>
      <vt:lpstr>방어</vt:lpstr>
      <vt:lpstr>기타 캐릭터 모션 – foot ik 적용</vt:lpstr>
      <vt:lpstr>캐릭터 상태 변경 시 오류</vt:lpstr>
      <vt:lpstr>Map</vt:lpstr>
      <vt:lpstr>Map</vt:lpstr>
      <vt:lpstr>PowerPoint 프레젠테이션</vt:lpstr>
      <vt:lpstr>Summary</vt:lpstr>
      <vt:lpstr>Summary</vt:lpstr>
      <vt:lpstr>캐릭터의 텍스쳐 렌더링 단계  몬스터와 상호작용 구현 Ex) 방어 동작 시 막기 구현 캐릭터 스태미너 추가 Ex) 달릴 때 감소, 공격 시 감소   @ 인게임 요소들 구성하는 단계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/HOW TO CODE WORKSHOP</dc:title>
  <dc:creator>MHC</dc:creator>
  <cp:lastModifiedBy>MHC</cp:lastModifiedBy>
  <cp:revision>29</cp:revision>
  <dcterms:modified xsi:type="dcterms:W3CDTF">2022-06-03T09:01:15Z</dcterms:modified>
</cp:coreProperties>
</file>